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Light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Light-regular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Light-italic.fntdata"/><Relationship Id="rId25" Type="http://schemas.openxmlformats.org/officeDocument/2006/relationships/font" Target="fonts/MontserratLight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aba32a86f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aba32a86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faba32a86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faba32a86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aba32a8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aba32a8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aba32a86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aba32a86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aba32a86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aba32a86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aba32a86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aba32a86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aba32a86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aba32a86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aba32a86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aba32a86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aba32a8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aba32a8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allstack.dev/" TargetMode="External"/><Relationship Id="rId4" Type="http://schemas.openxmlformats.org/officeDocument/2006/relationships/hyperlink" Target="https://tallstack.dev/" TargetMode="External"/><Relationship Id="rId10" Type="http://schemas.openxmlformats.org/officeDocument/2006/relationships/image" Target="../media/image10.gif"/><Relationship Id="rId9" Type="http://schemas.openxmlformats.org/officeDocument/2006/relationships/hyperlink" Target="https://filamentphp.com/" TargetMode="External"/><Relationship Id="rId5" Type="http://schemas.openxmlformats.org/officeDocument/2006/relationships/hyperlink" Target="https://tailwindcss.com/" TargetMode="External"/><Relationship Id="rId6" Type="http://schemas.openxmlformats.org/officeDocument/2006/relationships/hyperlink" Target="https://alpinejs.dev/" TargetMode="External"/><Relationship Id="rId7" Type="http://schemas.openxmlformats.org/officeDocument/2006/relationships/hyperlink" Target="https://laravel-livewire.com/" TargetMode="External"/><Relationship Id="rId8" Type="http://schemas.openxmlformats.org/officeDocument/2006/relationships/hyperlink" Target="https://laravel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3.png"/><Relationship Id="rId11" Type="http://schemas.openxmlformats.org/officeDocument/2006/relationships/image" Target="../media/image1.png"/><Relationship Id="rId10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Relationship Id="rId4" Type="http://schemas.openxmlformats.org/officeDocument/2006/relationships/hyperlink" Target="https://github.com/andreriffen/tallcms/tree/main/doc" TargetMode="External"/><Relationship Id="rId5" Type="http://schemas.openxmlformats.org/officeDocument/2006/relationships/hyperlink" Target="https://github.com/andreriffen/tallcms/tree/main/do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1700" y="1641600"/>
            <a:ext cx="3356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Apresentação Projeto Integrador</a:t>
            </a:r>
            <a:br>
              <a:rPr lang="pt-BR" sz="13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pt-BR" sz="13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PRS II Projeto de Software</a:t>
            </a:r>
            <a:endParaRPr sz="13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241700" y="2720013"/>
            <a:ext cx="3356400" cy="44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60000" dist="19050">
              <a:srgbClr val="FF99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PAINÉIS ADMINISTRATIVOS PARA GERENCIAMENTO DE CONTEÚDOS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875" y="545425"/>
            <a:ext cx="2875224" cy="10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35200" y="4042600"/>
            <a:ext cx="3162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ANDRE G B FARIAS</a:t>
            </a:r>
            <a:endParaRPr sz="12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2200" y="1974388"/>
            <a:ext cx="4519800" cy="90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FF9900">
                <a:alpha val="58999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rgbClr val="D9D9D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TALL CMS</a:t>
            </a:r>
            <a:endParaRPr sz="4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0" y="2094600"/>
            <a:ext cx="9144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PERGUNTAS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940575" y="253313"/>
            <a:ext cx="40878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SUMÁRIO</a:t>
            </a:r>
            <a:endParaRPr b="1" sz="50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806925" y="1066688"/>
            <a:ext cx="4355100" cy="382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➔"/>
            </a:pPr>
            <a:r>
              <a:rPr b="1" lang="pt-BR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DEFINIÇÕES:</a:t>
            </a:r>
            <a:endParaRPr b="1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Escopo, escolhas e 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início do projeto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➔"/>
            </a:pPr>
            <a:r>
              <a:rPr b="1" lang="pt-BR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FERRAMENTAS:</a:t>
            </a:r>
            <a:r>
              <a:rPr lang="pt-BR" sz="1800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 Linguagens, ferramentas e ambiente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TOUR!</a:t>
            </a:r>
            <a:endParaRPr b="1" sz="1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Acessando e testando o painel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➔"/>
            </a:pPr>
            <a:r>
              <a:rPr b="1" lang="pt-BR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  <a:r>
              <a:rPr lang="pt-BR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Pacotes e funcionalidades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➔"/>
            </a:pPr>
            <a:r>
              <a:rPr b="1" lang="pt-BR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EXAMINANDO…</a:t>
            </a:r>
            <a:r>
              <a:rPr lang="pt-BR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código fonte e sua documentação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Char char="➔"/>
            </a:pPr>
            <a:r>
              <a:rPr b="1" lang="pt-BR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PADRÕES:</a:t>
            </a:r>
            <a:endParaRPr sz="18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Práticas abordados, padrões de projeto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Montserrat"/>
              <a:buChar char="➔"/>
            </a:pPr>
            <a:r>
              <a:rPr b="1" lang="pt-BR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HISTÓRICO:</a:t>
            </a:r>
            <a:endParaRPr b="1" sz="18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Versões anteriores, jornada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5" name="Google Shape;65;p14" title="a book is open to a page that says &quot; why do same &quot; (Fornecido por Tenor)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" y="0"/>
            <a:ext cx="33588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 title="definition (Fornecido por Tenor)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095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292688" y="150013"/>
            <a:ext cx="65586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DEFINIÇÃO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595663" y="1748925"/>
            <a:ext cx="5903700" cy="339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é um projeto de um</a:t>
            </a:r>
            <a:r>
              <a:rPr b="1" lang="pt-BR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 painel administrativo, 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 tem como objetivo principal gerenciar conteúdos de maneira geral.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 implementações desse projeto demonstra como podemos construir modernas e rápidas aplicações que possuem ao mesmo tempo padrões eficientes com tudo que há de moderno no mercado.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➔"/>
            </a:pPr>
            <a:r>
              <a:rPr b="1" lang="pt-BR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Idéias de aplicativos parecidos, no geral podem sair do papel em pouco tempo com abordagem parecida!</a:t>
            </a:r>
            <a:endParaRPr b="1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043113" y="1010013"/>
            <a:ext cx="5008800" cy="73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TALL:</a:t>
            </a:r>
            <a:r>
              <a:rPr lang="pt-BR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	Tailwind Alpine Livewire Laravel</a:t>
            </a:r>
            <a:endParaRPr sz="1800">
              <a:solidFill>
                <a:srgbClr val="D9D9D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CMS:</a:t>
            </a:r>
            <a:r>
              <a:rPr lang="pt-BR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	Content </a:t>
            </a:r>
            <a:r>
              <a:rPr lang="pt-BR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Management</a:t>
            </a:r>
            <a:r>
              <a:rPr lang="pt-BR" sz="1800">
                <a:solidFill>
                  <a:srgbClr val="D9D9D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System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 amt="50000"/>
          </a:blip>
          <a:srcRect b="0" l="16614" r="16607" t="0"/>
          <a:stretch/>
        </p:blipFill>
        <p:spPr>
          <a:xfrm>
            <a:off x="5" y="0"/>
            <a:ext cx="33588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656200" y="251225"/>
            <a:ext cx="51303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ESCOLHAS DE TECNOLOGIA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514900" y="951575"/>
            <a:ext cx="5412900" cy="20163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Construir uma aplicação moderna e eficiente exige escolher as ferramentas certas. 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primeira escolha feita fora a de linguagem de programação: o </a:t>
            </a:r>
            <a:r>
              <a:rPr b="1" lang="pt-BR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Goste ou não, o PHP está presente em mais de 70% dos sites da web.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3514900" y="3024450"/>
            <a:ext cx="5412900" cy="201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85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ontserrat"/>
              <a:buChar char="➔"/>
            </a:pPr>
            <a:r>
              <a:rPr b="1" lang="pt-BR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É considerada uma das linguagens mais populares entre programadores e desenvolvedores.</a:t>
            </a:r>
            <a:endParaRPr b="1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Este projeto só foi possível desenvolver de maneira viável graças à pilha tecnológica robusta e bem estabelecida no mercado.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2006850" y="260675"/>
            <a:ext cx="51303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ECOSSISTEMA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841850" y="1500000"/>
            <a:ext cx="5460300" cy="16932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38100">
              <a:srgbClr val="000000">
                <a:alpha val="6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b="1" lang="pt-BR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MySQL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oferece uma combinação perfeita de desempenho, flexibilidade, segurança e suporte, tudo isso com uma excelente integração nativa com o </a:t>
            </a:r>
            <a:r>
              <a:rPr b="1" lang="pt-BR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Laravel, 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onde a biblioteca </a:t>
            </a:r>
            <a:r>
              <a:rPr i="1"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Eloquent ORM</a:t>
            </a:r>
            <a:r>
              <a:rPr lang="pt-BR">
                <a:solidFill>
                  <a:srgbClr val="D9D9D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adiciona uma camada de abstração entre as linguagens PHP e SQL.</a:t>
            </a:r>
            <a:endParaRPr>
              <a:solidFill>
                <a:srgbClr val="D9D9D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8" name="Google Shape;88;p17" title="File:Logo.min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849" y="3478250"/>
            <a:ext cx="2333398" cy="67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9700" y="3590075"/>
            <a:ext cx="1537449" cy="45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0" y="72075"/>
            <a:ext cx="53253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FERRAMENTAS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295125" y="1026375"/>
            <a:ext cx="48105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 Medium"/>
              <a:buChar char="➔"/>
            </a:pPr>
            <a:r>
              <a:rPr lang="pt-BR" sz="1700">
                <a:solidFill>
                  <a:schemeClr val="dk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</a:t>
            </a:r>
            <a:r>
              <a:rPr lang="pt-BR" sz="17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Tall stack</a:t>
            </a:r>
            <a:r>
              <a:rPr lang="pt-BR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]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Tailwind CSS - </a:t>
            </a:r>
            <a:r>
              <a:rPr lang="pt-BR" sz="1300" u="sng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https://tailwindcss.com/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Alpine JS -</a:t>
            </a:r>
            <a:r>
              <a:rPr lang="pt-BR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300" u="sng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https://alpinejs.dev/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Livewire -</a:t>
            </a:r>
            <a:r>
              <a:rPr lang="pt-BR"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300" u="sng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https://laravel-livewire.com/</a:t>
            </a:r>
            <a:endParaRPr sz="13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Laravel PHP - </a:t>
            </a:r>
            <a:r>
              <a:rPr lang="pt-BR" sz="1300" u="sng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https://laravel.com/</a:t>
            </a:r>
            <a:endParaRPr sz="15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➔"/>
            </a:pPr>
            <a:r>
              <a:rPr b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Filament - </a:t>
            </a:r>
            <a:r>
              <a:rPr lang="pt-BR" sz="1300" u="sng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https://filamentphp.com/</a:t>
            </a:r>
            <a:endParaRPr sz="15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Esses recursos são pacotes importados e distribuídos no </a:t>
            </a:r>
            <a:r>
              <a:rPr b="1"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Composer </a:t>
            </a:r>
            <a:r>
              <a:rPr lang="pt-BR" sz="15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</a:t>
            </a:r>
            <a:r>
              <a:rPr b="1"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Node</a:t>
            </a:r>
            <a:r>
              <a:rPr lang="pt-BR" sz="15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que são gerenciadores de bibliotecas.</a:t>
            </a:r>
            <a:endParaRPr sz="15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10">
            <a:alphaModFix/>
          </a:blip>
          <a:srcRect b="0" l="29129" r="29125" t="0"/>
          <a:stretch/>
        </p:blipFill>
        <p:spPr>
          <a:xfrm>
            <a:off x="5325200" y="0"/>
            <a:ext cx="3818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 title="a man in a suit holds a baton in front of a crowd of people (Fornecido por Tenor)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03075" y="44825"/>
            <a:ext cx="594304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 title="Ficheiro:PHP-logo.svg – Wikipédia, a enciclopédia livr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76" y="2138950"/>
            <a:ext cx="1287824" cy="6952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00000" dist="3810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9" title="File:Npm-logo.svg - Wikipedi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954" y="3838537"/>
            <a:ext cx="975596" cy="3791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7200000" dist="38100">
              <a:srgbClr val="000000">
                <a:alpha val="75000"/>
              </a:srgbClr>
            </a:outerShdw>
          </a:effectLst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8062" y="2732900"/>
            <a:ext cx="1617200" cy="1919088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38100">
              <a:schemeClr val="dk1">
                <a:alpha val="19000"/>
              </a:schemeClr>
            </a:outerShdw>
          </a:effectLst>
        </p:spPr>
      </p:pic>
      <p:pic>
        <p:nvPicPr>
          <p:cNvPr id="105" name="Google Shape;105;p19" title="File:Logo.min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5586" y="2240237"/>
            <a:ext cx="1699776" cy="4926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7200000" dist="38100">
              <a:srgbClr val="000000">
                <a:alpha val="75000"/>
              </a:srgbClr>
            </a:outerShdw>
          </a:effectLst>
        </p:spPr>
      </p:pic>
      <p:pic>
        <p:nvPicPr>
          <p:cNvPr id="106" name="Google Shape;10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1549" y="3123699"/>
            <a:ext cx="1287823" cy="3791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7200000" dist="38100">
              <a:srgbClr val="000000">
                <a:alpha val="75000"/>
              </a:srgbClr>
            </a:outerShdw>
          </a:effectLst>
        </p:spPr>
      </p:pic>
      <p:pic>
        <p:nvPicPr>
          <p:cNvPr id="107" name="Google Shape;10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8762" y="4217704"/>
            <a:ext cx="1653407" cy="51232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chemeClr val="dk1"/>
            </a:outerShdw>
          </a:effectLst>
        </p:spPr>
      </p:pic>
      <p:pic>
        <p:nvPicPr>
          <p:cNvPr id="108" name="Google Shape;108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80943" y="4327024"/>
            <a:ext cx="1781595" cy="45313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11">
            <a:alphaModFix/>
          </a:blip>
          <a:srcRect b="37213" l="36232" r="36071" t="35963"/>
          <a:stretch/>
        </p:blipFill>
        <p:spPr>
          <a:xfrm>
            <a:off x="1715563" y="3699498"/>
            <a:ext cx="1699776" cy="42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 title="a rocket is being launched into the night sky and the letters nasa are visible (Fornecido por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600" y="1"/>
            <a:ext cx="3818700" cy="514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150" y="430650"/>
            <a:ext cx="9144000" cy="183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r>
              <a:rPr b="1" lang="pt-BR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FONTE E DOCUMENTAÇÃO</a:t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2662600" y="2812675"/>
            <a:ext cx="381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Char char="➔"/>
            </a:pPr>
            <a:r>
              <a:rPr lang="pt-BR" sz="1600" u="sng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Acessar a </a:t>
            </a:r>
            <a:r>
              <a:rPr b="1" lang="pt-BR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documentação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[</a:t>
            </a:r>
            <a:r>
              <a:rPr lang="pt-BR" sz="2400" u="sng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↗</a:t>
            </a:r>
            <a:r>
              <a:rPr lang="pt-BR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]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0" y="2094600"/>
            <a:ext cx="9144000" cy="95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76200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HISTÓRICO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